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4" r:id="rId2"/>
    <p:sldId id="284" r:id="rId3"/>
    <p:sldId id="259" r:id="rId4"/>
    <p:sldId id="267" r:id="rId5"/>
    <p:sldId id="290" r:id="rId6"/>
    <p:sldId id="272" r:id="rId7"/>
    <p:sldId id="273" r:id="rId8"/>
    <p:sldId id="278" r:id="rId9"/>
    <p:sldId id="289" r:id="rId10"/>
    <p:sldId id="277" r:id="rId11"/>
    <p:sldId id="274" r:id="rId12"/>
    <p:sldId id="29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8"/>
    <a:srgbClr val="85498D"/>
    <a:srgbClr val="BF179F"/>
    <a:srgbClr val="6BC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0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Средний</a:t>
            </a:r>
            <a:r>
              <a:rPr lang="ru-RU" baseline="0" dirty="0" smtClean="0"/>
              <a:t> балл ЕГЭ - 2020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СОШ 1</c:v>
                </c:pt>
                <c:pt idx="1">
                  <c:v>СОШ 2</c:v>
                </c:pt>
                <c:pt idx="2">
                  <c:v>СОШ 5</c:v>
                </c:pt>
                <c:pt idx="3">
                  <c:v>СОШ 8</c:v>
                </c:pt>
                <c:pt idx="4">
                  <c:v>СОШ 10</c:v>
                </c:pt>
                <c:pt idx="5">
                  <c:v>Георгиевская СОШ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</c:v>
                </c:pt>
                <c:pt idx="1">
                  <c:v>69</c:v>
                </c:pt>
                <c:pt idx="2">
                  <c:v>62.4</c:v>
                </c:pt>
                <c:pt idx="3">
                  <c:v>77</c:v>
                </c:pt>
                <c:pt idx="4">
                  <c:v>91</c:v>
                </c:pt>
                <c:pt idx="5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1-4C8D-BD30-6C97EBA449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СОШ 1</c:v>
                </c:pt>
                <c:pt idx="1">
                  <c:v>СОШ 2</c:v>
                </c:pt>
                <c:pt idx="2">
                  <c:v>СОШ 5</c:v>
                </c:pt>
                <c:pt idx="3">
                  <c:v>СОШ 8</c:v>
                </c:pt>
                <c:pt idx="4">
                  <c:v>СОШ 10</c:v>
                </c:pt>
                <c:pt idx="5">
                  <c:v>Георгиевская СОШ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C5F1-4C8D-BD30-6C97EBA449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СОШ 1</c:v>
                </c:pt>
                <c:pt idx="1">
                  <c:v>СОШ 2</c:v>
                </c:pt>
                <c:pt idx="2">
                  <c:v>СОШ 5</c:v>
                </c:pt>
                <c:pt idx="3">
                  <c:v>СОШ 8</c:v>
                </c:pt>
                <c:pt idx="4">
                  <c:v>СОШ 10</c:v>
                </c:pt>
                <c:pt idx="5">
                  <c:v>Георгиевская СОШ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C5F1-4C8D-BD30-6C97EBA44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1696560"/>
        <c:axId val="941689488"/>
      </c:barChart>
      <c:catAx>
        <c:axId val="94169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1689488"/>
        <c:crosses val="autoZero"/>
        <c:auto val="1"/>
        <c:lblAlgn val="ctr"/>
        <c:lblOffset val="100"/>
        <c:noMultiLvlLbl val="0"/>
      </c:catAx>
      <c:valAx>
        <c:axId val="94168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169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A484E-7D7D-4A7C-BFEB-9377789913F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2CD5-73B8-4152-9CF2-80B3A7E9A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2CD5-73B8-4152-9CF2-80B3A7E9ADF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6AD1-C661-4D87-B6E7-41B813F87965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197E-F075-4546-8C32-FA9B0009B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721DF-D2B8-49D1-9F05-435521B3B303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B8F2C-9C50-444C-9428-6CD00CA64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F87FF-94AA-4A7D-A441-DEC02D9A88C9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CD67-54AC-4FBF-87C3-797F6F4FB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BA14-C1D3-4F56-BB06-FB652EFA5170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A1A4-BD98-41AD-AB8E-A2837CBE6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8C58-E52A-4888-8841-81EE7E577FAB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FE7FB-C776-4A93-8686-29483D67D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09A8-170A-4C8D-BED9-B87C685F48D8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B0D3-B9F9-4B19-A62A-68F3E1E93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382C-9028-4BBB-AEDB-10426F10E445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BAE4-AEB8-4A73-A03E-971FBEFF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EFD1A-1792-4FA8-9438-C013D311E3EA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CA43-068C-460B-B4B9-61B1816C5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33EC6-997B-4A09-927B-55BAC44FC8FF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C6E3-7050-485B-A26B-D5B5C8C35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1114-EC4C-44E1-A602-001A757F3328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1949-B145-4E1A-8D44-439A5D535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1B35-46B4-4052-A46D-D6265D811844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128-AB0D-4CA9-9BA1-BE8C8EEFD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06FB3-BC36-4228-9B43-13BF0F805B5E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29F85D-F5A0-4288-98DA-B36652FD8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uledu.ru/" TargetMode="External"/><Relationship Id="rId7" Type="http://schemas.openxmlformats.org/officeDocument/2006/relationships/hyperlink" Target="http://www.standart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huege.ru/" TargetMode="External"/><Relationship Id="rId5" Type="http://schemas.openxmlformats.org/officeDocument/2006/relationships/hyperlink" Target="http://www.fipi.ru/actions/seminar/23-24092014-seminar-dlya-tyutorov-ekspertov-ege-po-inostrannym-yazykam" TargetMode="External"/><Relationship Id="rId4" Type="http://schemas.openxmlformats.org/officeDocument/2006/relationships/hyperlink" Target="http://www.ege.edu.r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39552" y="1052736"/>
            <a:ext cx="79928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Аналитический анализ результатов ЕГЭ по английскому языку в 2020г. 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endParaRPr lang="ru-RU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Типичные ошибки.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Поиск и освоение методик подготовки учащихся к выполнению заданий ЕГЭ </a:t>
            </a:r>
            <a:r>
              <a:rPr lang="ru-RU" sz="2400" b="1" dirty="0" smtClean="0">
                <a:solidFill>
                  <a:srgbClr val="002060"/>
                </a:solidFill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</a:rPr>
              <a:t>английскому языку.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Методические рекомендации учителям для успешной подготовки учеников.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0072" y="4811151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Дворцова</a:t>
            </a:r>
            <a:r>
              <a:rPr lang="ru-RU" sz="2000" dirty="0" smtClean="0">
                <a:solidFill>
                  <a:srgbClr val="002060"/>
                </a:solidFill>
              </a:rPr>
              <a:t> Т. В.,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учитель английского языка ГБОУ СОШ №2 </a:t>
            </a:r>
            <a:r>
              <a:rPr lang="ru-RU" sz="2000" dirty="0" err="1" smtClean="0">
                <a:solidFill>
                  <a:srgbClr val="002060"/>
                </a:solidFill>
              </a:rPr>
              <a:t>п.г.т</a:t>
            </a:r>
            <a:r>
              <a:rPr lang="ru-RU" sz="2000" dirty="0" smtClean="0">
                <a:solidFill>
                  <a:srgbClr val="002060"/>
                </a:solidFill>
              </a:rPr>
              <a:t>.  </a:t>
            </a:r>
            <a:r>
              <a:rPr lang="ru-RU" sz="2000" dirty="0" err="1" smtClean="0">
                <a:solidFill>
                  <a:srgbClr val="002060"/>
                </a:solidFill>
              </a:rPr>
              <a:t>Усть</a:t>
            </a:r>
            <a:r>
              <a:rPr lang="ru-RU" sz="2000" dirty="0" smtClean="0">
                <a:solidFill>
                  <a:srgbClr val="002060"/>
                </a:solidFill>
              </a:rPr>
              <a:t> –</a:t>
            </a:r>
            <a:r>
              <a:rPr lang="ru-RU" sz="2000" dirty="0" err="1" smtClean="0">
                <a:solidFill>
                  <a:srgbClr val="002060"/>
                </a:solidFill>
              </a:rPr>
              <a:t>Кинельский</a:t>
            </a:r>
            <a:r>
              <a:rPr lang="ru-RU" sz="2000" dirty="0" smtClean="0">
                <a:solidFill>
                  <a:srgbClr val="002060"/>
                </a:solidFill>
              </a:rPr>
              <a:t>, руководитель ОМО учителей иностранного языка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606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Методические рекомендации при подготовке школьников    к сдаче ЕГЭ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(Устная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часть)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27848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Постоянно напоминать обучающимся о необходимости прослушивать  запись после сдачи экзамена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 запись не прослушивается экспертом , то  устная часть оценивается 0 баллов  и подавать апелляцию бесполезно!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уроках больше внимания уделять ЧТЕНИЮ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Постоянная отработка навыков 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правильно составлять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прямые вопросы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не описывать картинку;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задавать косвенных вопросов;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Запрашивать ту информацию, которая требуется;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Соблюдать грамматические правила при построении прямых вопросов;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забывать о вспомогательных глаголах в вопросах;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Формулировать вступительную и заключительную фразы;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Высказывать свое мнение о сюжете картинки;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Использовать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разговорные клише и средства логической связи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описании картинки;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Соблюдать временные рамки;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Использовать в речи больше синонимов, не повторять слова;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295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       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Полезные   ссылки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69B8"/>
                </a:solidFill>
                <a:hlinkClick r:id="rId2"/>
              </a:rPr>
              <a:t>www.fipi.ru</a:t>
            </a:r>
            <a:endParaRPr lang="en-US" sz="2000" b="1" dirty="0" smtClean="0">
              <a:solidFill>
                <a:srgbClr val="0069B8"/>
              </a:solidFill>
            </a:endParaRPr>
          </a:p>
          <a:p>
            <a:pPr algn="ctr" eaLnBrk="1" hangingPunct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69B8"/>
                </a:solidFill>
                <a:sym typeface="Wingdings" pitchFamily="2" charset="2"/>
                <a:hlinkClick r:id="rId3"/>
              </a:rPr>
              <a:t>www.uledu.ru</a:t>
            </a:r>
            <a:r>
              <a:rPr lang="en-US" sz="2000" b="1" dirty="0" smtClean="0">
                <a:solidFill>
                  <a:srgbClr val="0069B8"/>
                </a:solidFill>
                <a:sym typeface="Wingdings" pitchFamily="2" charset="2"/>
              </a:rPr>
              <a:t> </a:t>
            </a:r>
            <a:endParaRPr lang="ru-RU" sz="2000" b="1" dirty="0" smtClean="0">
              <a:solidFill>
                <a:srgbClr val="0069B8"/>
              </a:solidFill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69B8"/>
                </a:solidFill>
                <a:sym typeface="Wingdings" pitchFamily="2" charset="2"/>
                <a:hlinkClick r:id="rId4"/>
              </a:rPr>
              <a:t>www.ege.edu.ru</a:t>
            </a:r>
            <a:endParaRPr lang="ru-RU" sz="2000" b="1" dirty="0" smtClean="0">
              <a:solidFill>
                <a:srgbClr val="0069B8"/>
              </a:solidFill>
              <a:sym typeface="Wingdings" pitchFamily="2" charset="2"/>
            </a:endParaRPr>
          </a:p>
          <a:p>
            <a:pPr algn="ctr" eaLnBrk="1" hangingPunct="1"/>
            <a:endParaRPr lang="ru-RU" sz="2000" b="1" dirty="0" smtClean="0">
              <a:solidFill>
                <a:srgbClr val="0069B8"/>
              </a:solidFill>
              <a:sym typeface="Wingdings" pitchFamily="2" charset="2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0069B8"/>
                </a:solidFill>
                <a:hlinkClick r:id="rId5"/>
              </a:rPr>
              <a:t>http://www.fipi.ru/actions/seminar/23-24092014-seminar-dlya-tyutorov-ekspertov-ege-po-inostrannym-yazykam</a:t>
            </a:r>
            <a:endParaRPr lang="ru-RU" sz="2000" u="sng" dirty="0" smtClean="0">
              <a:solidFill>
                <a:srgbClr val="0069B8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sz="2000" u="sng" dirty="0" smtClean="0">
              <a:solidFill>
                <a:srgbClr val="0069B8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69B8"/>
                </a:solidFill>
                <a:hlinkClick r:id="rId6"/>
              </a:rPr>
              <a:t>http://reshuege.ru/</a:t>
            </a:r>
            <a:endParaRPr lang="ru-RU" sz="2000" dirty="0" smtClean="0">
              <a:solidFill>
                <a:srgbClr val="0069B8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69B8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  <p:pic>
        <p:nvPicPr>
          <p:cNvPr id="15363" name="Picture 5" descr="stand_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64337" y="6237287"/>
            <a:ext cx="2379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/>
              <a:t>СПАСИБО ЗА ВНИМАНИЕ!!!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43022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91265" cy="9361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выпускников , сдававших ЕГЭ по английскому языку  в 2020 году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60990"/>
              </p:ext>
            </p:extLst>
          </p:nvPr>
        </p:nvGraphicFramePr>
        <p:xfrm>
          <a:off x="395535" y="2204864"/>
          <a:ext cx="8424937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9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1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69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Письменная</a:t>
                      </a:r>
                    </a:p>
                    <a:p>
                      <a:pPr algn="ctr"/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(сдавали)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Сдали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</a:t>
                      </a:r>
                      <a:r>
                        <a:rPr lang="ru-RU" sz="3200" dirty="0" smtClean="0"/>
                        <a:t>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 сдали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</a:t>
                      </a:r>
                      <a:r>
                        <a:rPr lang="ru-RU" sz="3200" dirty="0" smtClean="0"/>
                        <a:t>%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Устная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часть </a:t>
                      </a:r>
                    </a:p>
                    <a:p>
                      <a:pPr algn="ctr"/>
                      <a:r>
                        <a:rPr lang="ru-RU" dirty="0" smtClean="0"/>
                        <a:t>(сдано)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1376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b="1" dirty="0" smtClean="0"/>
                        <a:t>Английский язык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(2-район, 19 – округ)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5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8297" y="6133984"/>
            <a:ext cx="2775703" cy="72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35087" y="5244631"/>
            <a:ext cx="601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 smtClean="0">
                <a:solidFill>
                  <a:srgbClr val="0070C0"/>
                </a:solidFill>
              </a:rPr>
              <a:t>5.5% от общего числа выпускников 11 класса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686800" cy="1225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64025"/>
          </a:xfrm>
        </p:spPr>
        <p:txBody>
          <a:bodyPr/>
          <a:lstStyle/>
          <a:p>
            <a:pPr algn="just" eaLnBrk="1" hangingPunct="1"/>
            <a:r>
              <a:rPr lang="ru-RU" b="1" dirty="0" smtClean="0">
                <a:solidFill>
                  <a:srgbClr val="0070C0"/>
                </a:solidFill>
              </a:rPr>
              <a:t>Ниже минимального уровня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0-21 баллов (0)</a:t>
            </a:r>
          </a:p>
          <a:p>
            <a:pPr algn="just"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Базовый уровень (А+) –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22-50 баллов (2 выпускника)</a:t>
            </a:r>
          </a:p>
          <a:p>
            <a:pPr algn="just"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Повышенный уровень (В1) –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51-83 балла (15 выпускников)</a:t>
            </a:r>
          </a:p>
          <a:p>
            <a:pPr algn="just" eaLnBrk="1" hangingPunct="1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Высокий уровень (В2) –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84-100 баллов (</a:t>
            </a: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выпускника)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16387" name="Picture 5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4337" y="6237287"/>
            <a:ext cx="2379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7524" y="837981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</a:rPr>
              <a:t>     </a:t>
            </a:r>
            <a:r>
              <a:rPr lang="ru-RU" sz="3600" b="1" dirty="0" smtClean="0">
                <a:solidFill>
                  <a:srgbClr val="0070C0"/>
                </a:solidFill>
              </a:rPr>
              <a:t>Характеристика подготовки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606" cy="1800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ЕГЭ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Минимальный балл – 22 балла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fontAlgn="t"/>
            <a:endParaRPr lang="ru-RU" sz="2000" b="1" dirty="0" smtClean="0"/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  <p:pic>
        <p:nvPicPr>
          <p:cNvPr id="15363" name="Picture 5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4337" y="6237287"/>
            <a:ext cx="2379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46006"/>
              </p:ext>
            </p:extLst>
          </p:nvPr>
        </p:nvGraphicFramePr>
        <p:xfrm>
          <a:off x="323528" y="2204862"/>
          <a:ext cx="8496944" cy="4648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6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6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</a:t>
                      </a:r>
                      <a:r>
                        <a:rPr lang="ru-RU" sz="1600" dirty="0" smtClean="0"/>
                        <a:t>участников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</a:t>
                      </a:r>
                    </a:p>
                    <a:p>
                      <a:pPr algn="ctr"/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Минимальный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baseline="0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Максимальный </a:t>
                      </a:r>
                    </a:p>
                    <a:p>
                      <a:pPr algn="ctr"/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Английский</a:t>
                      </a:r>
                      <a:r>
                        <a:rPr lang="ru-RU" b="1" baseline="0" dirty="0" smtClean="0"/>
                        <a:t> </a:t>
                      </a:r>
                    </a:p>
                    <a:p>
                      <a:pPr algn="ctr"/>
                      <a:r>
                        <a:rPr lang="ru-RU" b="1" baseline="0" dirty="0" smtClean="0"/>
                        <a:t>язык-2020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</a:t>
                      </a: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(73 – район, 69 – округ)</a:t>
                      </a:r>
                    </a:p>
                    <a:p>
                      <a:pPr algn="ctr"/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(83-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91 – СОШ 10)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180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301341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56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295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при подготовке школьников к               сдаче ЕГЭ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 Контрольно-измерительные материалы по иностранным языкам-2015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(на сайте ФИПИ),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которые включают в себя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демонстрационный вариант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спецификацию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кодификатор</a:t>
            </a:r>
            <a:r>
              <a:rPr lang="ru-RU" sz="2800" dirty="0" smtClean="0"/>
              <a:t>. </a:t>
            </a:r>
          </a:p>
          <a:p>
            <a:pPr lvl="0" algn="just">
              <a:lnSpc>
                <a:spcPct val="100000"/>
              </a:lnSpc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Познакомить учащихся с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критериями оценивания экзамена, содержанием спецификации и кодификатора.</a:t>
            </a:r>
          </a:p>
          <a:p>
            <a:pPr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5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4337" y="6237287"/>
            <a:ext cx="2379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598" cy="10081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          Понятийный ресурс: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67808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Демонстрационный вариант  </a:t>
            </a:r>
            <a:r>
              <a:rPr lang="ru-RU" sz="2000" dirty="0" smtClean="0"/>
              <a:t>ЕГЭ (ОГЭ) </a:t>
            </a:r>
          </a:p>
          <a:p>
            <a:pPr algn="ctr">
              <a:buNone/>
            </a:pPr>
            <a:r>
              <a:rPr lang="ru-RU" sz="2000" dirty="0" smtClean="0"/>
              <a:t>  по иностранному языку содержит </a:t>
            </a:r>
          </a:p>
          <a:p>
            <a:pPr algn="ctr">
              <a:buNone/>
            </a:pPr>
            <a:r>
              <a:rPr lang="ru-RU" sz="2000" dirty="0" smtClean="0"/>
              <a:t>  </a:t>
            </a:r>
            <a:r>
              <a:rPr lang="ru-RU" sz="2000" i="1" dirty="0" smtClean="0"/>
              <a:t>задания</a:t>
            </a:r>
            <a:r>
              <a:rPr lang="ru-RU" sz="2000" dirty="0" smtClean="0"/>
              <a:t>, по подобию которых будут </a:t>
            </a:r>
          </a:p>
          <a:p>
            <a:pPr algn="ctr">
              <a:buNone/>
            </a:pPr>
            <a:r>
              <a:rPr lang="ru-RU" sz="2000" dirty="0" smtClean="0"/>
              <a:t>  строиться задания настоящего экзамена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endParaRPr lang="ru-RU" sz="9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5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Спецификация</a:t>
            </a:r>
            <a:r>
              <a:rPr lang="ru-RU" sz="2000" i="1" dirty="0" smtClean="0">
                <a:solidFill>
                  <a:srgbClr val="0070C0"/>
                </a:solidFill>
              </a:rPr>
              <a:t> – </a:t>
            </a:r>
            <a:r>
              <a:rPr lang="ru-RU" sz="2000" dirty="0" smtClean="0"/>
              <a:t>по иностранному языку </a:t>
            </a:r>
          </a:p>
          <a:p>
            <a:pPr algn="ctr">
              <a:buNone/>
            </a:pPr>
            <a:r>
              <a:rPr lang="ru-RU" sz="2000" dirty="0" smtClean="0"/>
              <a:t>   указывает, какой вид навыков </a:t>
            </a:r>
          </a:p>
          <a:p>
            <a:pPr algn="ctr">
              <a:buNone/>
            </a:pPr>
            <a:r>
              <a:rPr lang="ru-RU" sz="2000" dirty="0" smtClean="0"/>
              <a:t>   проверяется в каждом задании. </a:t>
            </a:r>
          </a:p>
          <a:p>
            <a:pPr algn="ctr">
              <a:buNone/>
            </a:pPr>
            <a:endParaRPr lang="ru-RU" sz="9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500" i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sz="2000" b="1" i="1" dirty="0" smtClean="0">
                <a:solidFill>
                  <a:srgbClr val="FF0000"/>
                </a:solidFill>
              </a:rPr>
              <a:t>Кодификатор </a:t>
            </a:r>
            <a:r>
              <a:rPr lang="ru-RU" sz="2000" i="1" dirty="0" smtClean="0">
                <a:solidFill>
                  <a:srgbClr val="0070C0"/>
                </a:solidFill>
              </a:rPr>
              <a:t>– </a:t>
            </a:r>
            <a:r>
              <a:rPr lang="ru-RU" sz="2000" dirty="0" smtClean="0"/>
              <a:t>содержит </a:t>
            </a:r>
            <a:r>
              <a:rPr lang="ru-RU" sz="2000" i="1" dirty="0" smtClean="0"/>
              <a:t>требования </a:t>
            </a:r>
          </a:p>
          <a:p>
            <a:pPr lvl="0" algn="ctr">
              <a:buNone/>
            </a:pPr>
            <a:r>
              <a:rPr lang="ru-RU" sz="2000" i="1" dirty="0" smtClean="0"/>
              <a:t>   к знаниям</a:t>
            </a:r>
            <a:r>
              <a:rPr lang="ru-RU" sz="2000" dirty="0" smtClean="0"/>
              <a:t>, которыми необходимо </a:t>
            </a:r>
          </a:p>
          <a:p>
            <a:pPr lvl="0" algn="ctr">
              <a:buNone/>
            </a:pPr>
            <a:r>
              <a:rPr lang="ru-RU" sz="2000" dirty="0" smtClean="0"/>
              <a:t>   обладать для успешной сдачи ЕГЭ (ОГЭ) </a:t>
            </a:r>
          </a:p>
          <a:p>
            <a:pPr lvl="0" algn="ctr">
              <a:buNone/>
            </a:pPr>
            <a:r>
              <a:rPr lang="ru-RU" sz="2000" dirty="0" smtClean="0"/>
              <a:t>   по иностранному языку. </a:t>
            </a:r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  <p:pic>
        <p:nvPicPr>
          <p:cNvPr id="15363" name="Picture 5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4337" y="6237287"/>
            <a:ext cx="23796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612576" y="0"/>
            <a:ext cx="9145016" cy="21328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        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          Типичные ошибки в письменной части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                   (из опыта экспертов):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479776"/>
          </a:xfrm>
        </p:spPr>
        <p:txBody>
          <a:bodyPr/>
          <a:lstStyle/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Объем письменного высказывания не соответствует  поставленной задаче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Подмена формата задания  (не эссе с элементами рассуждения, а эссе за или против)</a:t>
            </a:r>
          </a:p>
          <a:p>
            <a:pPr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Содержание письма и эссе  не соответствуют поставленным вопросам и тематике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Вопросы в  личном письме заданы на другую тему  или не в том времени </a:t>
            </a:r>
          </a:p>
          <a:p>
            <a:pPr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Явное использование зазубренных </a:t>
            </a:r>
            <a:r>
              <a:rPr lang="ru-RU" sz="2000" dirty="0" err="1" smtClean="0"/>
              <a:t>топиков</a:t>
            </a:r>
            <a:r>
              <a:rPr lang="ru-RU" sz="2000" dirty="0" smtClean="0"/>
              <a:t>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Недостаточное использование средств логической связи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Неправильный порядок слов в предложении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Ошибки в употреблении артиклей и притяжательных местоимений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Ошибки в придаточных предложениях, в т.ч. в употреблении союзов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Ограниченный словарный запас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Неправильное употребление  времен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sz="2000" dirty="0" smtClean="0"/>
              <a:t>Многочисленные орфографические ошибки </a:t>
            </a:r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352606" cy="141277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        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               Типичные ошибки в устной  части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0070C0"/>
                </a:solidFill>
              </a:rPr>
              <a:t>                        (из опыта экспертов):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27848"/>
          </a:xfrm>
        </p:spPr>
        <p:txBody>
          <a:bodyPr/>
          <a:lstStyle/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Чтение текста без  интонации,  пауз, деления предложения на смысловые части.  Неправильные  ударения в словах,  низкий темп речи, большие паузы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Многочисленные фонетические ошибки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Неправильный порядок слов в вопросах, отсутствие вспомогательных глаголов, незнание  разных типов вопросов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Вопросы заданы не в том времени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Незнание формата заданий устной части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Невнимательное чтение заданий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Несоблюдение временных ограничений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Объем высказывания не соответствует поставленной задаче 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Описание фото не по плану задания (отсутствие вступления и заключения)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Ограниченный словарный запас, многочисленные повторы слов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Чрезмерное волнение</a:t>
            </a:r>
          </a:p>
          <a:p>
            <a:pPr lvl="0" algn="just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 smtClean="0"/>
              <a:t>Нечеткая и тихая речь</a:t>
            </a:r>
          </a:p>
          <a:p>
            <a:pPr lvl="0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ru-RU" sz="2000" dirty="0" smtClean="0"/>
          </a:p>
          <a:p>
            <a:pPr lvl="0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ru-RU" sz="2000" dirty="0" smtClean="0"/>
          </a:p>
          <a:p>
            <a:pPr lvl="0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 2" pitchFamily="18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1700</TotalTime>
  <Words>685</Words>
  <Application>Microsoft Office PowerPoint</Application>
  <PresentationFormat>Экран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Количество выпускников , сдававших ЕГЭ по английскому языку  в 2020 году </vt:lpstr>
      <vt:lpstr>   </vt:lpstr>
      <vt:lpstr>Участники ЕГЭ  Минимальный балл – 22 балла </vt:lpstr>
      <vt:lpstr>Презентация PowerPoint</vt:lpstr>
      <vt:lpstr>Методические рекомендации при подготовке школьников к               сдаче ЕГЭ</vt:lpstr>
      <vt:lpstr>          Понятийный ресурс:</vt:lpstr>
      <vt:lpstr>                    Типичные ошибки в письменной части                     (из опыта экспертов): </vt:lpstr>
      <vt:lpstr>                         Типичные ошибки в устной  части                          (из опыта экспертов): </vt:lpstr>
      <vt:lpstr>            Методические рекомендации при подготовке школьников    к сдаче ЕГЭ (Устная часть)</vt:lpstr>
      <vt:lpstr>                  Полезные   ссылки</vt:lpstr>
      <vt:lpstr>СПАСИБО ЗА ВНИМАНИЕ!!!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ЕГЭ и ОГЭ по английскому языку в 2015 г. Типичные ошибки</dc:title>
  <dc:creator>GYPNORION</dc:creator>
  <cp:lastModifiedBy>Temp</cp:lastModifiedBy>
  <cp:revision>109</cp:revision>
  <dcterms:created xsi:type="dcterms:W3CDTF">2014-01-14T19:43:58Z</dcterms:created>
  <dcterms:modified xsi:type="dcterms:W3CDTF">2020-08-27T20:49:11Z</dcterms:modified>
</cp:coreProperties>
</file>