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59" r:id="rId4"/>
    <p:sldId id="257" r:id="rId5"/>
    <p:sldId id="261" r:id="rId6"/>
    <p:sldId id="258" r:id="rId7"/>
    <p:sldId id="276" r:id="rId8"/>
    <p:sldId id="262" r:id="rId9"/>
    <p:sldId id="264" r:id="rId10"/>
    <p:sldId id="263" r:id="rId11"/>
    <p:sldId id="269" r:id="rId12"/>
    <p:sldId id="265" r:id="rId13"/>
    <p:sldId id="267" r:id="rId14"/>
    <p:sldId id="268" r:id="rId15"/>
    <p:sldId id="270" r:id="rId16"/>
    <p:sldId id="271" r:id="rId17"/>
    <p:sldId id="272" r:id="rId18"/>
    <p:sldId id="266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9;&#1072;&#1084;&#1072;&#1088;&#1089;&#1082;&#1080;&#1081;&#1082;&#1088;&#1072;&#1081;.&#1088;&#1092;/slovar/akczionernoe-obshhestvo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Самарского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b="1" dirty="0"/>
              <a:t>ф</a:t>
            </a:r>
            <a:r>
              <a:rPr lang="ru-RU" b="1" dirty="0" smtClean="0"/>
              <a:t>ормы </a:t>
            </a:r>
          </a:p>
          <a:p>
            <a:pPr algn="l"/>
            <a:r>
              <a:rPr lang="ru-RU" b="1" dirty="0"/>
              <a:t> </a:t>
            </a:r>
            <a:r>
              <a:rPr lang="ru-RU" b="1" dirty="0" smtClean="0"/>
              <a:t>       методы</a:t>
            </a:r>
            <a:endParaRPr lang="ru-RU" b="1" dirty="0"/>
          </a:p>
          <a:p>
            <a:pPr algn="l"/>
            <a:r>
              <a:rPr lang="ru-RU" b="1" dirty="0" smtClean="0"/>
              <a:t>               способы</a:t>
            </a:r>
          </a:p>
          <a:p>
            <a:r>
              <a:rPr lang="ru-RU" b="1" dirty="0" smtClean="0"/>
              <a:t> реализации курса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761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арточки-</a:t>
            </a:r>
            <a:r>
              <a:rPr lang="ru-RU" dirty="0" err="1" smtClean="0"/>
              <a:t>сорбонки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u="sng" dirty="0" err="1">
                <a:hlinkClick r:id="rId2" tooltip="Постоянная ссылка: Акционе́рное общество"/>
              </a:rPr>
              <a:t>Акционе́рное</a:t>
            </a:r>
            <a:r>
              <a:rPr lang="ru-RU" b="1" u="sng" dirty="0">
                <a:hlinkClick r:id="rId2" tooltip="Постоянная ссылка: Акционе́рное общество"/>
              </a:rPr>
              <a:t> общество 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хозяйственное общество, капитал которого разделён на определённое число долей, выраженных ценной бумагой, которая называется акцией.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369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556792"/>
            <a:ext cx="5976664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Народы </a:t>
            </a:r>
            <a:r>
              <a:rPr lang="ru-RU" dirty="0" err="1">
                <a:solidFill>
                  <a:srgbClr val="FF0000"/>
                </a:solidFill>
              </a:rPr>
              <a:t>Cамарского</a:t>
            </a:r>
            <a:r>
              <a:rPr lang="ru-RU" dirty="0">
                <a:solidFill>
                  <a:srgbClr val="FF0000"/>
                </a:solidFill>
              </a:rPr>
              <a:t> края</a:t>
            </a:r>
          </a:p>
          <a:p>
            <a:r>
              <a:rPr lang="ru-RU" dirty="0"/>
              <a:t>Ответь на те вопросы викторины, на которые сможешь. </a:t>
            </a:r>
            <a:endParaRPr lang="ru-RU" dirty="0" smtClean="0"/>
          </a:p>
          <a:p>
            <a:r>
              <a:rPr lang="ru-RU" dirty="0" smtClean="0"/>
              <a:t>Тебе </a:t>
            </a:r>
            <a:r>
              <a:rPr lang="ru-RU" dirty="0"/>
              <a:t>поможет 2-й параграф учебника.</a:t>
            </a:r>
          </a:p>
          <a:p>
            <a:r>
              <a:rPr lang="ru-RU" dirty="0"/>
              <a:t>В Самарской области живут в согласии и дружбе представители более 150 национальностей! </a:t>
            </a:r>
          </a:p>
        </p:txBody>
      </p:sp>
      <p:pic>
        <p:nvPicPr>
          <p:cNvPr id="6" name="Рисунок 5" descr="https://lh3.googleusercontent.com/m5EdJbaQsZs55vIcP3q3927qw0z8iL6SUIEier_Wg0ZuG6RfssoK3gJ17Ti6bNbkjtz-Va6p_1YYApFdOgNpmSoGZH9M4Lt1LazDwME0eJLgZqX_Kux4a45WcDxb=w9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184576" cy="201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243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какого народа такие интересные украшения на женском головном уборе?</a:t>
            </a:r>
          </a:p>
          <a:p>
            <a:r>
              <a:rPr lang="ru-RU" dirty="0"/>
              <a:t>1 балл</a:t>
            </a:r>
          </a:p>
          <a:p>
            <a:r>
              <a:rPr lang="ru-RU" dirty="0"/>
              <a:t>у русских</a:t>
            </a:r>
          </a:p>
          <a:p>
            <a:r>
              <a:rPr lang="ru-RU" dirty="0"/>
              <a:t>у чувашей</a:t>
            </a:r>
          </a:p>
          <a:p>
            <a:r>
              <a:rPr lang="ru-RU" dirty="0"/>
              <a:t>у казахов</a:t>
            </a:r>
          </a:p>
          <a:p>
            <a:r>
              <a:rPr lang="ru-RU" dirty="0"/>
              <a:t>у татар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68" y="2511366"/>
            <a:ext cx="1908213" cy="282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01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/>
              <a:t>Судя по костюмам, к каким народам принадлежат </a:t>
            </a:r>
            <a:r>
              <a:rPr lang="ru-RU" dirty="0" smtClean="0"/>
              <a:t>ребята? 4 балла</a:t>
            </a:r>
          </a:p>
          <a:p>
            <a:r>
              <a:rPr lang="ru-RU" dirty="0" smtClean="0"/>
              <a:t>татары</a:t>
            </a:r>
            <a:endParaRPr lang="ru-RU" dirty="0"/>
          </a:p>
          <a:p>
            <a:r>
              <a:rPr lang="ru-RU" dirty="0"/>
              <a:t>мордва</a:t>
            </a:r>
          </a:p>
          <a:p>
            <a:r>
              <a:rPr lang="ru-RU" dirty="0"/>
              <a:t>русские</a:t>
            </a:r>
          </a:p>
          <a:p>
            <a:r>
              <a:rPr lang="ru-RU" dirty="0"/>
              <a:t>чуваши</a:t>
            </a:r>
          </a:p>
          <a:p>
            <a:endParaRPr lang="ru-RU" dirty="0"/>
          </a:p>
        </p:txBody>
      </p:sp>
      <p:pic>
        <p:nvPicPr>
          <p:cNvPr id="5" name="Объект 4" descr="Подпись отсутствуе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151062"/>
            <a:ext cx="291465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196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Какие 4 народа имеют наибольшую численность в Самарском крае?</a:t>
            </a:r>
          </a:p>
          <a:p>
            <a:r>
              <a:rPr lang="ru-RU" dirty="0"/>
              <a:t>1 балл</a:t>
            </a:r>
          </a:p>
          <a:p>
            <a:r>
              <a:rPr lang="ru-RU" dirty="0"/>
              <a:t>украинцы</a:t>
            </a:r>
          </a:p>
          <a:p>
            <a:r>
              <a:rPr lang="ru-RU" dirty="0"/>
              <a:t>русские</a:t>
            </a:r>
          </a:p>
          <a:p>
            <a:r>
              <a:rPr lang="ru-RU" dirty="0"/>
              <a:t>белорусы</a:t>
            </a:r>
          </a:p>
          <a:p>
            <a:r>
              <a:rPr lang="ru-RU" dirty="0"/>
              <a:t>мордва</a:t>
            </a:r>
          </a:p>
          <a:p>
            <a:r>
              <a:rPr lang="ru-RU" dirty="0"/>
              <a:t>чуваши</a:t>
            </a:r>
          </a:p>
          <a:p>
            <a:r>
              <a:rPr lang="ru-RU" dirty="0"/>
              <a:t>башкиры</a:t>
            </a:r>
          </a:p>
          <a:p>
            <a:r>
              <a:rPr lang="ru-RU" dirty="0"/>
              <a:t>казахи</a:t>
            </a:r>
          </a:p>
          <a:p>
            <a:r>
              <a:rPr lang="ru-RU" dirty="0"/>
              <a:t>евреи</a:t>
            </a:r>
          </a:p>
          <a:p>
            <a:r>
              <a:rPr lang="ru-RU" dirty="0"/>
              <a:t>татары</a:t>
            </a:r>
          </a:p>
          <a:p>
            <a:r>
              <a:rPr lang="ru-RU" dirty="0"/>
              <a:t>немцы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12" y="2348880"/>
            <a:ext cx="37804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05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Экскурсии в школьный краеведческий музей «Исток»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20" y="2119313"/>
            <a:ext cx="2703909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927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91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16" y="2120900"/>
            <a:ext cx="2702718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20" y="2119313"/>
            <a:ext cx="2703909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98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«Что? Где? Когда?»</a:t>
            </a:r>
            <a:endParaRPr lang="ru-RU" dirty="0"/>
          </a:p>
        </p:txBody>
      </p:sp>
      <p:pic>
        <p:nvPicPr>
          <p:cNvPr id="10242" name="Picture 2" descr="F:\DCIM\100D5100\DSC_00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862840"/>
            <a:ext cx="3200400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DCIM\100D5100\DSC_007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862046"/>
            <a:ext cx="3200400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DCIM\100D5100\DSC_00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3200400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DCIM\100D5100\DSC_00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200400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DCIM\100D5100\DSC_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859686" cy="25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21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/>
          </a:bodyPr>
          <a:lstStyle/>
          <a:p>
            <a:r>
              <a:rPr lang="ru-RU" dirty="0"/>
              <a:t>Учебные пособия разработаны в 2019 году по инициативе губернатора Самарской области </a:t>
            </a:r>
            <a:r>
              <a:rPr lang="ru-RU" dirty="0" smtClean="0"/>
              <a:t>Дмитрия  Игоревича </a:t>
            </a:r>
            <a:r>
              <a:rPr lang="ru-RU" dirty="0"/>
              <a:t>Азарова. Внедряются Министерством образования и науки Самарской области </a:t>
            </a:r>
            <a:r>
              <a:rPr lang="ru-RU" dirty="0" smtClean="0"/>
              <a:t> </a:t>
            </a:r>
            <a:r>
              <a:rPr lang="ru-RU" dirty="0"/>
              <a:t>для учащихся начальной и основной школы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нашей школе курс ведётся в 4,6,7 классах по 1 часу в неделю в рамках внеурочной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256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«Поле чудес»</a:t>
            </a:r>
            <a:endParaRPr lang="ru-RU" dirty="0"/>
          </a:p>
        </p:txBody>
      </p:sp>
      <p:pic>
        <p:nvPicPr>
          <p:cNvPr id="12290" name="Picture 2" descr="F:\DCIM\100D5100\DSC_00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200400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DCIM\100D5100\DSC_008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200400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46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690336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Академик </a:t>
            </a:r>
            <a:r>
              <a:rPr lang="ru-RU" sz="2400" dirty="0" err="1" smtClean="0"/>
              <a:t>Сигурд</a:t>
            </a:r>
            <a:r>
              <a:rPr lang="ru-RU" sz="2400" dirty="0" smtClean="0"/>
              <a:t>  </a:t>
            </a:r>
            <a:r>
              <a:rPr lang="ru-RU" sz="2400" dirty="0" err="1" smtClean="0"/>
              <a:t>Оттович</a:t>
            </a:r>
            <a:r>
              <a:rPr lang="ru-RU" sz="2400" dirty="0" smtClean="0"/>
              <a:t> Шмидт, говоря о роли краеведения, отмечал:</a:t>
            </a:r>
          </a:p>
          <a:p>
            <a:r>
              <a:rPr lang="ru-RU" sz="2400" dirty="0" smtClean="0"/>
              <a:t>«Краеведение возбуждает интерес и воспитывает уважение к истокам </a:t>
            </a:r>
            <a:r>
              <a:rPr lang="ru-RU" sz="2400" dirty="0" err="1" smtClean="0"/>
              <a:t>нашим,к</a:t>
            </a:r>
            <a:r>
              <a:rPr lang="ru-RU" sz="2400" dirty="0" smtClean="0"/>
              <a:t> родной земле</a:t>
            </a:r>
            <a:r>
              <a:rPr lang="ru-RU" sz="2400" dirty="0"/>
              <a:t>...</a:t>
            </a:r>
            <a:r>
              <a:rPr lang="ru-RU" sz="2400" dirty="0" smtClean="0"/>
              <a:t>Его воздействие велико и на разум, и на душу</a:t>
            </a:r>
            <a:r>
              <a:rPr lang="ru-RU" sz="2400" dirty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4826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519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56" y="2119313"/>
            <a:ext cx="60492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86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Регистрация на сайте </a:t>
            </a:r>
            <a:br>
              <a:rPr lang="ru-RU" dirty="0" smtClean="0"/>
            </a:br>
            <a:r>
              <a:rPr lang="ru-RU" dirty="0" smtClean="0"/>
              <a:t>«История Самарского края»</a:t>
            </a:r>
            <a:endParaRPr lang="ru-RU" dirty="0"/>
          </a:p>
        </p:txBody>
      </p:sp>
      <p:pic>
        <p:nvPicPr>
          <p:cNvPr id="1026" name="Picture 2" descr="C:\Users\111\Desktop\К СЕМИНАРУ\регистр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9347"/>
            <a:ext cx="6196013" cy="34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82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052736"/>
            <a:ext cx="5760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дополнительные материалы для школьников и педагогов по истории края (документы, иллюстрации, видеофрагменты, аудиозаписи, публикации 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dirty="0"/>
              <a:t>методические материалы для учителей;</a:t>
            </a:r>
          </a:p>
          <a:p>
            <a:pPr>
              <a:buFont typeface="+mj-lt"/>
              <a:buAutoNum type="arabicPeriod"/>
            </a:pPr>
            <a:r>
              <a:rPr lang="ru-RU" dirty="0"/>
              <a:t>интерактивные задания и вопросы для школьников;</a:t>
            </a:r>
          </a:p>
          <a:p>
            <a:pPr>
              <a:buFont typeface="+mj-lt"/>
              <a:buAutoNum type="arabicPeriod"/>
            </a:pPr>
            <a:r>
              <a:rPr lang="ru-RU" dirty="0"/>
              <a:t>рекомендации родителям и педагогам по учебно-исследовательской деятельности учащихся по краеведению, в том числе по подготовке учащихся к краеведческим чтениям, конференциям, олимпиадам;</a:t>
            </a:r>
          </a:p>
          <a:p>
            <a:pPr>
              <a:buFont typeface="+mj-lt"/>
              <a:buAutoNum type="arabicPeriod"/>
            </a:pPr>
            <a:r>
              <a:rPr lang="ru-RU" dirty="0"/>
              <a:t>сведения о знаменитых личностях в истории Самарского края;</a:t>
            </a:r>
          </a:p>
          <a:p>
            <a:pPr>
              <a:buFont typeface="+mj-lt"/>
              <a:buAutoNum type="arabicPeriod"/>
            </a:pPr>
            <a:r>
              <a:rPr lang="ru-RU" dirty="0"/>
              <a:t>календарь знаменательных событий из истории края;</a:t>
            </a:r>
          </a:p>
          <a:p>
            <a:pPr>
              <a:buFont typeface="+mj-lt"/>
              <a:buAutoNum type="arabicPeriod"/>
            </a:pPr>
            <a:r>
              <a:rPr lang="ru-RU" dirty="0"/>
              <a:t>ленты времени по истории Самарского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1783622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Используемые материалы</a:t>
            </a:r>
            <a:br>
              <a:rPr lang="ru-RU" sz="2400" dirty="0" smtClean="0"/>
            </a:br>
            <a:r>
              <a:rPr lang="ru-RU" sz="2400" dirty="0" smtClean="0"/>
              <a:t>сайта  </a:t>
            </a:r>
            <a:br>
              <a:rPr lang="ru-RU" sz="2400" dirty="0" smtClean="0"/>
            </a:br>
            <a:r>
              <a:rPr lang="ru-RU" sz="2400" dirty="0" smtClean="0"/>
              <a:t>Видеофрагменты </a:t>
            </a:r>
            <a:r>
              <a:rPr lang="ru-RU" sz="2400" dirty="0"/>
              <a:t>и фотоснимки  с заданиями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111\Desktop\К СЕМИНАРУ\вольниц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59" y="1916832"/>
            <a:ext cx="37142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11\Desktop\К СЕМИНАРУ\метрополит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669237" cy="20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2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980728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Активные методы обучения</a:t>
            </a:r>
            <a:r>
              <a:rPr lang="ru-RU" b="1" dirty="0"/>
              <a:t> </a:t>
            </a:r>
            <a:r>
              <a:rPr lang="ru-RU" dirty="0"/>
              <a:t>— это методы, которые побуждают учащихся к активной мыслительной и практической деятельности в процессе овладения учебным материалом.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Формы работы, повышающие уровень активности обучения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- Применение нетрадиционных форм проведения </a:t>
            </a:r>
            <a:r>
              <a:rPr lang="ru-RU" dirty="0"/>
              <a:t> </a:t>
            </a:r>
            <a:r>
              <a:rPr lang="ru-RU" dirty="0" smtClean="0"/>
              <a:t>занятий (деловая </a:t>
            </a:r>
            <a:r>
              <a:rPr lang="ru-RU" dirty="0"/>
              <a:t>игра, </a:t>
            </a:r>
            <a:r>
              <a:rPr lang="ru-RU" dirty="0" smtClean="0"/>
              <a:t>соревнование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семинар, </a:t>
            </a:r>
            <a:r>
              <a:rPr lang="ru-RU" dirty="0" smtClean="0"/>
              <a:t>экскурсия);</a:t>
            </a:r>
            <a:endParaRPr lang="ru-RU" dirty="0"/>
          </a:p>
          <a:p>
            <a:r>
              <a:rPr lang="ru-RU" dirty="0" smtClean="0"/>
              <a:t>--</a:t>
            </a:r>
            <a:r>
              <a:rPr lang="ru-RU" dirty="0"/>
              <a:t>Использование игровых форм;</a:t>
            </a:r>
            <a:endParaRPr lang="ru-RU" dirty="0"/>
          </a:p>
          <a:p>
            <a:r>
              <a:rPr lang="ru-RU" dirty="0"/>
              <a:t>-Диалогическое взаимодействие;</a:t>
            </a:r>
            <a:endParaRPr lang="ru-RU" dirty="0"/>
          </a:p>
          <a:p>
            <a:r>
              <a:rPr lang="ru-RU" dirty="0"/>
              <a:t>-Проблемно-задачный </a:t>
            </a:r>
            <a:r>
              <a:rPr lang="ru-RU" dirty="0" smtClean="0"/>
              <a:t>подход;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99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К СЕМИНАРУ\барщин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3606"/>
            <a:ext cx="6696744" cy="43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76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применения «</a:t>
            </a:r>
            <a:r>
              <a:rPr lang="ru-RU" dirty="0" err="1" smtClean="0"/>
              <a:t>сорбонок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r>
              <a:rPr lang="ru-RU" sz="6400" dirty="0" err="1"/>
              <a:t>Сорбонка</a:t>
            </a:r>
            <a:r>
              <a:rPr lang="ru-RU" sz="6400" dirty="0"/>
              <a:t> является одним из технологических приемов. Она представляет собой карточку, где с одной стороны записывается вопрос, а с другой — ответ. Таким образом, ученик отвечает на вопрос и тут же проверяет себя. Использование </a:t>
            </a:r>
            <a:r>
              <a:rPr lang="ru-RU" sz="6400" dirty="0" err="1"/>
              <a:t>собрбонки</a:t>
            </a:r>
            <a:r>
              <a:rPr lang="ru-RU" sz="6400" dirty="0"/>
              <a:t> позволяет заучивать </a:t>
            </a:r>
            <a:r>
              <a:rPr lang="ru-RU" sz="6400" dirty="0" smtClean="0"/>
              <a:t>определения..</a:t>
            </a:r>
            <a:r>
              <a:rPr lang="ru-RU" sz="6400" dirty="0"/>
              <a:t/>
            </a:r>
            <a:br>
              <a:rPr lang="ru-RU" sz="6400" dirty="0"/>
            </a:br>
            <a:endParaRPr lang="ru-RU" sz="6400" dirty="0"/>
          </a:p>
          <a:p>
            <a:r>
              <a:rPr lang="ru-RU" sz="6400" b="1" dirty="0"/>
              <a:t>Достоинства применения</a:t>
            </a:r>
            <a:r>
              <a:rPr lang="ru-RU" sz="6400" dirty="0"/>
              <a:t>:</a:t>
            </a:r>
          </a:p>
          <a:p>
            <a:r>
              <a:rPr lang="ru-RU" sz="6400" dirty="0"/>
              <a:t>концентрация внимания на определенных элементах программного материала;</a:t>
            </a:r>
          </a:p>
          <a:p>
            <a:r>
              <a:rPr lang="ru-RU" sz="6400" dirty="0"/>
              <a:t>увеличение частоты повторения;</a:t>
            </a:r>
          </a:p>
          <a:p>
            <a:r>
              <a:rPr lang="ru-RU" sz="6400" dirty="0"/>
              <a:t>повышение заинтересованности и раскрепощение памяти, благодаря оригинальному оформлению и увлекательной игровой форме;</a:t>
            </a:r>
          </a:p>
          <a:p>
            <a:r>
              <a:rPr lang="ru-RU" sz="6400" dirty="0"/>
              <a:t>экономию времени на уроке, посвященному проверке пройденного материала;</a:t>
            </a:r>
          </a:p>
          <a:p>
            <a:r>
              <a:rPr lang="ru-RU" sz="6400" dirty="0"/>
              <a:t>формирование умений самоконтроля, самопроверки и взаимоконтроля.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67502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92</TotalTime>
  <Words>416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История Самарского края</vt:lpstr>
      <vt:lpstr>Презентация PowerPoint</vt:lpstr>
      <vt:lpstr>Презентация PowerPoint</vt:lpstr>
      <vt:lpstr>Регистрация на сайте  «История Самарского края»</vt:lpstr>
      <vt:lpstr>Презентация PowerPoint</vt:lpstr>
      <vt:lpstr>Используемые материалы сайта   Видеофрагменты и фотоснимки  с заданиями </vt:lpstr>
      <vt:lpstr>Презентация PowerPoint</vt:lpstr>
      <vt:lpstr>словарь</vt:lpstr>
      <vt:lpstr>Методика применения «сорбонок»</vt:lpstr>
      <vt:lpstr>карточки-сорбонки</vt:lpstr>
      <vt:lpstr>Презентация PowerPoint</vt:lpstr>
      <vt:lpstr>  </vt:lpstr>
      <vt:lpstr>Презентация PowerPoint</vt:lpstr>
      <vt:lpstr>Презентация PowerPoint</vt:lpstr>
      <vt:lpstr>Экскурсии в школьный краеведческий музей «Исток»</vt:lpstr>
      <vt:lpstr>Презентация PowerPoint</vt:lpstr>
      <vt:lpstr>Презентация PowerPoint</vt:lpstr>
      <vt:lpstr>«Что? Где? Когда?»</vt:lpstr>
      <vt:lpstr>Презентация PowerPoint</vt:lpstr>
      <vt:lpstr>«Поле чудес»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Самарского края</dc:title>
  <dc:creator>МОЙ ЛЮБИМЫЙ ЮРОЧКА</dc:creator>
  <cp:lastModifiedBy>Windows User</cp:lastModifiedBy>
  <cp:revision>10</cp:revision>
  <dcterms:created xsi:type="dcterms:W3CDTF">2020-01-20T17:03:43Z</dcterms:created>
  <dcterms:modified xsi:type="dcterms:W3CDTF">2020-01-20T18:47:16Z</dcterms:modified>
</cp:coreProperties>
</file>