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212B5B-7C84-45DE-887D-2B41AC4CCA16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1793F3-665A-4D06-BAA9-851E22EE3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esni_o_Paskale_2011-07-15.pdf" TargetMode="External"/><Relationship Id="rId2" Type="http://schemas.openxmlformats.org/officeDocument/2006/relationships/hyperlink" Target="https://inf-oge.sdamgia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f-oge.sdamgia.ru/test?theme=9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nf-oge.sdamgia.ru/test?theme=10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nf-oge.sdamgia.ru/test?theme=20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14356"/>
            <a:ext cx="7929618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«Организация дистанционного обучения в рамках школьного образовательного процесса. Основы программирования»</a:t>
            </a:r>
          </a:p>
          <a:p>
            <a:pPr algn="ctr"/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Джамбаров Ю.Р.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СОШ с.Алакаевка</a:t>
            </a:r>
          </a:p>
          <a:p>
            <a:pPr algn="r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Август 2018 г.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Кинель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5381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1142984"/>
            <a:ext cx="2971800" cy="5286412"/>
          </a:xfrm>
        </p:spPr>
        <p:txBody>
          <a:bodyPr>
            <a:normAutofit/>
          </a:bodyPr>
          <a:lstStyle/>
          <a:p>
            <a:pPr lvl="1"/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Учимся читать программы</a:t>
            </a:r>
          </a:p>
          <a:p>
            <a:pPr lvl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 предварительного изучения учебника по программированию)</a:t>
            </a: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Используем обучающую систему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РЕШУ ОГЭ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Учебник информатики 8-9 кл.</a:t>
            </a: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Книга «Песни о Паскале»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ок 9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357166"/>
            <a:ext cx="5715040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5381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1428736"/>
            <a:ext cx="2971800" cy="420611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Учимся читать программы</a:t>
            </a:r>
          </a:p>
          <a:p>
            <a:pPr lvl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Изучаем блок описания данных (заголовок программы  в учебных заданиях отсутствует)</a:t>
            </a:r>
          </a:p>
          <a:p>
            <a:pPr lvl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Читаем программу «наоборот», определяем «главную» переменную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ок 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571668" y="-1430600"/>
            <a:ext cx="7286708" cy="828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60958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285860"/>
            <a:ext cx="2971800" cy="4929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Задание 23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на возведение в степень (таблица степеней 2)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24 (обратный отсчёт)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28 (табличный способ решения задач)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37 (другая точка входа в цикл)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04"/>
            <a:ext cx="517683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заданий 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Обработка массива чисел</a:t>
            </a:r>
          </a:p>
          <a:p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Обратить внимание на индекс элементов массива (иногда обрабатывается не весь массив) и стартовое значение «главной» переменной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Три типа программ: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 Счётчик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 Сумматор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 Мин/макс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ок 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357486" y="-1714536"/>
            <a:ext cx="7674024" cy="9365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7524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заданий 10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15 (индекс элемента массива)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16 (последний элемент массива  меньше 25)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20 (меньше или равно)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33 (сумматор + стартовое число)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дание 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785982" y="-1568495"/>
            <a:ext cx="7173957" cy="8855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окончании каждого блока вопросов проходим тестирование для закрепления изученного материала (дома)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Тестировани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57222" y="-1"/>
            <a:ext cx="5745198" cy="6858001"/>
          </a:xfrm>
        </p:spPr>
      </p:pic>
      <p:sp>
        <p:nvSpPr>
          <p:cNvPr id="6" name="Полилиния 5"/>
          <p:cNvSpPr/>
          <p:nvPr/>
        </p:nvSpPr>
        <p:spPr>
          <a:xfrm>
            <a:off x="371251" y="2546252"/>
            <a:ext cx="2034324" cy="633046"/>
          </a:xfrm>
          <a:custGeom>
            <a:avLst/>
            <a:gdLst>
              <a:gd name="connsiteX0" fmla="*/ 163321 w 2034324"/>
              <a:gd name="connsiteY0" fmla="*/ 168813 h 633046"/>
              <a:gd name="connsiteX1" fmla="*/ 275863 w 2034324"/>
              <a:gd name="connsiteY1" fmla="*/ 126610 h 633046"/>
              <a:gd name="connsiteX2" fmla="*/ 388404 w 2034324"/>
              <a:gd name="connsiteY2" fmla="*/ 112542 h 633046"/>
              <a:gd name="connsiteX3" fmla="*/ 529081 w 2034324"/>
              <a:gd name="connsiteY3" fmla="*/ 84406 h 633046"/>
              <a:gd name="connsiteX4" fmla="*/ 585352 w 2034324"/>
              <a:gd name="connsiteY4" fmla="*/ 56271 h 633046"/>
              <a:gd name="connsiteX5" fmla="*/ 683826 w 2034324"/>
              <a:gd name="connsiteY5" fmla="*/ 28136 h 633046"/>
              <a:gd name="connsiteX6" fmla="*/ 768232 w 2034324"/>
              <a:gd name="connsiteY6" fmla="*/ 0 h 633046"/>
              <a:gd name="connsiteX7" fmla="*/ 1091789 w 2034324"/>
              <a:gd name="connsiteY7" fmla="*/ 14068 h 633046"/>
              <a:gd name="connsiteX8" fmla="*/ 1218398 w 2034324"/>
              <a:gd name="connsiteY8" fmla="*/ 56271 h 633046"/>
              <a:gd name="connsiteX9" fmla="*/ 1330940 w 2034324"/>
              <a:gd name="connsiteY9" fmla="*/ 84406 h 633046"/>
              <a:gd name="connsiteX10" fmla="*/ 1499752 w 2034324"/>
              <a:gd name="connsiteY10" fmla="*/ 140677 h 633046"/>
              <a:gd name="connsiteX11" fmla="*/ 1584158 w 2034324"/>
              <a:gd name="connsiteY11" fmla="*/ 168813 h 633046"/>
              <a:gd name="connsiteX12" fmla="*/ 1626361 w 2034324"/>
              <a:gd name="connsiteY12" fmla="*/ 182880 h 633046"/>
              <a:gd name="connsiteX13" fmla="*/ 1696700 w 2034324"/>
              <a:gd name="connsiteY13" fmla="*/ 196948 h 633046"/>
              <a:gd name="connsiteX14" fmla="*/ 1781106 w 2034324"/>
              <a:gd name="connsiteY14" fmla="*/ 225083 h 633046"/>
              <a:gd name="connsiteX15" fmla="*/ 1823309 w 2034324"/>
              <a:gd name="connsiteY15" fmla="*/ 239151 h 633046"/>
              <a:gd name="connsiteX16" fmla="*/ 1921783 w 2034324"/>
              <a:gd name="connsiteY16" fmla="*/ 253219 h 633046"/>
              <a:gd name="connsiteX17" fmla="*/ 1978054 w 2034324"/>
              <a:gd name="connsiteY17" fmla="*/ 323557 h 633046"/>
              <a:gd name="connsiteX18" fmla="*/ 2006189 w 2034324"/>
              <a:gd name="connsiteY18" fmla="*/ 351693 h 633046"/>
              <a:gd name="connsiteX19" fmla="*/ 2034324 w 2034324"/>
              <a:gd name="connsiteY19" fmla="*/ 393896 h 633046"/>
              <a:gd name="connsiteX20" fmla="*/ 2020257 w 2034324"/>
              <a:gd name="connsiteY20" fmla="*/ 492370 h 633046"/>
              <a:gd name="connsiteX21" fmla="*/ 2006189 w 2034324"/>
              <a:gd name="connsiteY21" fmla="*/ 534573 h 633046"/>
              <a:gd name="connsiteX22" fmla="*/ 1963986 w 2034324"/>
              <a:gd name="connsiteY22" fmla="*/ 562708 h 633046"/>
              <a:gd name="connsiteX23" fmla="*/ 1935851 w 2034324"/>
              <a:gd name="connsiteY23" fmla="*/ 604911 h 633046"/>
              <a:gd name="connsiteX24" fmla="*/ 1837377 w 2034324"/>
              <a:gd name="connsiteY24" fmla="*/ 633046 h 633046"/>
              <a:gd name="connsiteX25" fmla="*/ 1513820 w 2034324"/>
              <a:gd name="connsiteY25" fmla="*/ 590843 h 633046"/>
              <a:gd name="connsiteX26" fmla="*/ 1471617 w 2034324"/>
              <a:gd name="connsiteY26" fmla="*/ 548640 h 633046"/>
              <a:gd name="connsiteX27" fmla="*/ 1415346 w 2034324"/>
              <a:gd name="connsiteY27" fmla="*/ 520505 h 633046"/>
              <a:gd name="connsiteX28" fmla="*/ 1373143 w 2034324"/>
              <a:gd name="connsiteY28" fmla="*/ 492370 h 633046"/>
              <a:gd name="connsiteX29" fmla="*/ 965180 w 2034324"/>
              <a:gd name="connsiteY29" fmla="*/ 506437 h 633046"/>
              <a:gd name="connsiteX30" fmla="*/ 782300 w 2034324"/>
              <a:gd name="connsiteY30" fmla="*/ 520505 h 633046"/>
              <a:gd name="connsiteX31" fmla="*/ 444675 w 2034324"/>
              <a:gd name="connsiteY31" fmla="*/ 506437 h 633046"/>
              <a:gd name="connsiteX32" fmla="*/ 219592 w 2034324"/>
              <a:gd name="connsiteY32" fmla="*/ 478302 h 633046"/>
              <a:gd name="connsiteX33" fmla="*/ 163321 w 2034324"/>
              <a:gd name="connsiteY33" fmla="*/ 464234 h 633046"/>
              <a:gd name="connsiteX34" fmla="*/ 92983 w 2034324"/>
              <a:gd name="connsiteY34" fmla="*/ 407963 h 633046"/>
              <a:gd name="connsiteX35" fmla="*/ 78915 w 2034324"/>
              <a:gd name="connsiteY35" fmla="*/ 337625 h 633046"/>
              <a:gd name="connsiteX36" fmla="*/ 163321 w 2034324"/>
              <a:gd name="connsiteY36" fmla="*/ 28136 h 633046"/>
              <a:gd name="connsiteX37" fmla="*/ 303998 w 2034324"/>
              <a:gd name="connsiteY37" fmla="*/ 70339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4324" h="633046">
                <a:moveTo>
                  <a:pt x="163321" y="168813"/>
                </a:moveTo>
                <a:cubicBezTo>
                  <a:pt x="169196" y="166463"/>
                  <a:pt x="255642" y="130287"/>
                  <a:pt x="275863" y="126610"/>
                </a:cubicBezTo>
                <a:cubicBezTo>
                  <a:pt x="313059" y="119847"/>
                  <a:pt x="351113" y="118757"/>
                  <a:pt x="388404" y="112542"/>
                </a:cubicBezTo>
                <a:cubicBezTo>
                  <a:pt x="435574" y="104680"/>
                  <a:pt x="529081" y="84406"/>
                  <a:pt x="529081" y="84406"/>
                </a:cubicBezTo>
                <a:cubicBezTo>
                  <a:pt x="547838" y="75028"/>
                  <a:pt x="566077" y="64532"/>
                  <a:pt x="585352" y="56271"/>
                </a:cubicBezTo>
                <a:cubicBezTo>
                  <a:pt x="622133" y="40508"/>
                  <a:pt x="644154" y="40038"/>
                  <a:pt x="683826" y="28136"/>
                </a:cubicBezTo>
                <a:cubicBezTo>
                  <a:pt x="712233" y="19614"/>
                  <a:pt x="768232" y="0"/>
                  <a:pt x="768232" y="0"/>
                </a:cubicBezTo>
                <a:cubicBezTo>
                  <a:pt x="876084" y="4689"/>
                  <a:pt x="984408" y="2960"/>
                  <a:pt x="1091789" y="14068"/>
                </a:cubicBezTo>
                <a:cubicBezTo>
                  <a:pt x="1115799" y="16552"/>
                  <a:pt x="1185292" y="47995"/>
                  <a:pt x="1218398" y="56271"/>
                </a:cubicBezTo>
                <a:cubicBezTo>
                  <a:pt x="1255912" y="65649"/>
                  <a:pt x="1294256" y="72178"/>
                  <a:pt x="1330940" y="84406"/>
                </a:cubicBezTo>
                <a:lnTo>
                  <a:pt x="1499752" y="140677"/>
                </a:lnTo>
                <a:lnTo>
                  <a:pt x="1584158" y="168813"/>
                </a:lnTo>
                <a:cubicBezTo>
                  <a:pt x="1598226" y="173502"/>
                  <a:pt x="1611820" y="179972"/>
                  <a:pt x="1626361" y="182880"/>
                </a:cubicBezTo>
                <a:cubicBezTo>
                  <a:pt x="1649807" y="187569"/>
                  <a:pt x="1673632" y="190657"/>
                  <a:pt x="1696700" y="196948"/>
                </a:cubicBezTo>
                <a:cubicBezTo>
                  <a:pt x="1725312" y="204751"/>
                  <a:pt x="1752971" y="215705"/>
                  <a:pt x="1781106" y="225083"/>
                </a:cubicBezTo>
                <a:cubicBezTo>
                  <a:pt x="1795174" y="229772"/>
                  <a:pt x="1808629" y="237054"/>
                  <a:pt x="1823309" y="239151"/>
                </a:cubicBezTo>
                <a:lnTo>
                  <a:pt x="1921783" y="253219"/>
                </a:lnTo>
                <a:cubicBezTo>
                  <a:pt x="1940540" y="276665"/>
                  <a:pt x="1958514" y="300760"/>
                  <a:pt x="1978054" y="323557"/>
                </a:cubicBezTo>
                <a:cubicBezTo>
                  <a:pt x="1986686" y="333627"/>
                  <a:pt x="1997904" y="341336"/>
                  <a:pt x="2006189" y="351693"/>
                </a:cubicBezTo>
                <a:cubicBezTo>
                  <a:pt x="2016751" y="364895"/>
                  <a:pt x="2024946" y="379828"/>
                  <a:pt x="2034324" y="393896"/>
                </a:cubicBezTo>
                <a:cubicBezTo>
                  <a:pt x="2029635" y="426721"/>
                  <a:pt x="2026760" y="459856"/>
                  <a:pt x="2020257" y="492370"/>
                </a:cubicBezTo>
                <a:cubicBezTo>
                  <a:pt x="2017349" y="506911"/>
                  <a:pt x="2015452" y="522994"/>
                  <a:pt x="2006189" y="534573"/>
                </a:cubicBezTo>
                <a:cubicBezTo>
                  <a:pt x="1995627" y="547775"/>
                  <a:pt x="1978054" y="553330"/>
                  <a:pt x="1963986" y="562708"/>
                </a:cubicBezTo>
                <a:cubicBezTo>
                  <a:pt x="1954608" y="576776"/>
                  <a:pt x="1949053" y="594349"/>
                  <a:pt x="1935851" y="604911"/>
                </a:cubicBezTo>
                <a:cubicBezTo>
                  <a:pt x="1926677" y="612251"/>
                  <a:pt x="1841056" y="632126"/>
                  <a:pt x="1837377" y="633046"/>
                </a:cubicBezTo>
                <a:cubicBezTo>
                  <a:pt x="1617475" y="596396"/>
                  <a:pt x="1725377" y="610076"/>
                  <a:pt x="1513820" y="590843"/>
                </a:cubicBezTo>
                <a:cubicBezTo>
                  <a:pt x="1499752" y="576775"/>
                  <a:pt x="1487806" y="560203"/>
                  <a:pt x="1471617" y="548640"/>
                </a:cubicBezTo>
                <a:cubicBezTo>
                  <a:pt x="1454552" y="536451"/>
                  <a:pt x="1433554" y="530909"/>
                  <a:pt x="1415346" y="520505"/>
                </a:cubicBezTo>
                <a:cubicBezTo>
                  <a:pt x="1400666" y="512117"/>
                  <a:pt x="1387211" y="501748"/>
                  <a:pt x="1373143" y="492370"/>
                </a:cubicBezTo>
                <a:lnTo>
                  <a:pt x="965180" y="506437"/>
                </a:lnTo>
                <a:cubicBezTo>
                  <a:pt x="904109" y="509345"/>
                  <a:pt x="843440" y="520505"/>
                  <a:pt x="782300" y="520505"/>
                </a:cubicBezTo>
                <a:cubicBezTo>
                  <a:pt x="669661" y="520505"/>
                  <a:pt x="557217" y="511126"/>
                  <a:pt x="444675" y="506437"/>
                </a:cubicBezTo>
                <a:cubicBezTo>
                  <a:pt x="384251" y="499723"/>
                  <a:pt x="282686" y="489774"/>
                  <a:pt x="219592" y="478302"/>
                </a:cubicBezTo>
                <a:cubicBezTo>
                  <a:pt x="200570" y="474843"/>
                  <a:pt x="182078" y="468923"/>
                  <a:pt x="163321" y="464234"/>
                </a:cubicBezTo>
                <a:cubicBezTo>
                  <a:pt x="139875" y="445477"/>
                  <a:pt x="109638" y="432946"/>
                  <a:pt x="92983" y="407963"/>
                </a:cubicBezTo>
                <a:cubicBezTo>
                  <a:pt x="79720" y="388068"/>
                  <a:pt x="78915" y="361535"/>
                  <a:pt x="78915" y="337625"/>
                </a:cubicBezTo>
                <a:cubicBezTo>
                  <a:pt x="78915" y="21361"/>
                  <a:pt x="0" y="60799"/>
                  <a:pt x="163321" y="28136"/>
                </a:cubicBezTo>
                <a:cubicBezTo>
                  <a:pt x="294379" y="71822"/>
                  <a:pt x="245445" y="70339"/>
                  <a:pt x="303998" y="703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2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Читаем и пишем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блок 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1 (сложное условие + продолжаем изучение грамматики языка)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Набираем программу на компьютере (перепечатываем). Цель – пальцы должны запомнить расположение символов на клавиатуре.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Запускаем программу на компьютере (компилятор)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ок 20 Задание 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500098" y="74555"/>
            <a:ext cx="6000792" cy="6783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681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3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20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пишем программу на компьютере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Выполняем программу и работаем над ошибками (если есть)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Отрабатываем все задания (+дома)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18 (блок 20) = ошибки</a:t>
            </a:r>
            <a:endParaRPr lang="ru-RU" sz="2000" dirty="0"/>
          </a:p>
        </p:txBody>
      </p:sp>
      <p:pic>
        <p:nvPicPr>
          <p:cNvPr id="5" name="Содержимое 4" descr="Блок 20 Задание 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503262" y="-285776"/>
            <a:ext cx="5891238" cy="8429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256</TotalTime>
  <Words>268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Шаг 1</vt:lpstr>
      <vt:lpstr>Шаг 1</vt:lpstr>
      <vt:lpstr>Шаг 1</vt:lpstr>
      <vt:lpstr>Шаг 1 блок заданий 10</vt:lpstr>
      <vt:lpstr>Шаг 1 блок заданий 10</vt:lpstr>
      <vt:lpstr>Шаг 1  Тестирование</vt:lpstr>
      <vt:lpstr>Шаг 2  Читаем и пишем  блок 20</vt:lpstr>
      <vt:lpstr>Шаг 3  Блок 20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2018-08-22T10:30:02Z</dcterms:created>
  <dcterms:modified xsi:type="dcterms:W3CDTF">2018-08-24T04:04:05Z</dcterms:modified>
</cp:coreProperties>
</file>